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412" r:id="rId3"/>
    <p:sldId id="413" r:id="rId4"/>
    <p:sldId id="416" r:id="rId5"/>
    <p:sldId id="417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LK/Rtjzr8XLIGzB8rjcQg==" hashData="LLbKz4dGRH1Gahf8joasho1A8kHQ5VWgalIlXlahrJ9mK5ex/wkfSPMkizH/Kn6AkQ3vSa9I75GHATwrqg3xO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98883-CB1A-46C1-8196-927CDDA64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6F280-8DFA-47B2-BE3C-3C1513753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DD4ED-70A1-43AC-A634-45C59633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90D66-060C-4402-BE02-C16D7180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16AF9-D457-4E3C-B7D1-E884857A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24AC-CEC3-46BA-9CC4-D551044C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3557A-5287-4293-9373-C18493AA3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2D25E-5350-4297-9F7C-EEEA9D5FB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1DB9F-0374-4ECF-B2E5-78B9D9E6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25161-E5A2-4DAC-9A98-124C51A9D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6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075C71-125C-4DDE-9E0E-613360208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ECBEF-4BD0-4A7B-B473-EA4C23FA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7B911-4A09-4070-9E4D-637FF7196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E3163-A4D4-4319-954B-D175213C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29251-C20A-4D0B-ABA6-2BE553A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1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937EF-07E2-465D-B067-98CBC58A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7BC20-6001-4081-B6F8-0147075A1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A6A6E-1B1D-4148-941A-6131A19EA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92E61-F40F-43B2-BE26-A2A04FF0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77F35-5C6A-4A28-B3A1-2DFE96E1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BECE3-D031-44EB-AF04-66943E38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10EB4-05E4-47E3-AEF4-4C946A44D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DCEA1-9393-4EF3-8271-C60B12D6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B2F49-3467-44D6-B485-44ED826B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E920A-7F42-427A-8717-E422D4FD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3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4BB59-DB35-402E-BE40-3D3017A81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947E-3CE4-4487-8B1A-5A617BCEE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09E93-FA59-48D2-8279-5BB9C8810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1B986-137D-44B2-A65E-78D08F18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387FE-9C19-4970-862F-69BB50B1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3E499-F152-4656-B80E-5811C86E3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0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220A4-F9D9-409D-A9C8-CA9827EE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86742-F17F-4D7A-AE91-F5D6BCCAB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680E4-4388-48F6-915E-DE5C93437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7FE081-C2F4-440D-9D71-21031E3E2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B3C98-2C4A-4467-9D7E-329B9D6A2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3F8959-4907-48CE-88CA-10C9F825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15FAD9-271A-44D2-A5BC-EBED9C91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80944-49FD-4273-AAB3-DD6E1C73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4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E6F48-6066-4DA9-B3C4-8F42785B2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0B5A56-7E70-4AFA-ADFD-D276C2CD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E88CF-3D1D-4B3B-A2B8-AD90912F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718C43-86A9-440E-9E7D-E727BCCC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2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5FBBD7-3028-4A09-9EAA-DE89EEE0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9EE91-AF47-4EEF-9AC0-BDADFB0A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AA22E-FD69-4656-B653-F719C949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9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D1F1B-13AF-4A7E-B4BB-93C515FC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8D2DE-F257-495D-ADCF-3490A4736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CD494-520B-4058-A49E-624E268F2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7BE58-D5D3-4FC5-B1F5-5A9446A4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8026F-8488-419F-A6B8-A3BE2A1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45949-4680-4212-A4C9-B76FAA12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2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E84B-FBD9-4EED-862D-9C1CA7E9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29C0B-A017-4795-8E98-A2AE3F3A3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75ECC-0357-458C-AE04-DE5898564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1476B-A847-454F-AFCE-B1FC0CE0C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5AD94-AC99-4EDD-8D75-5337309B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F0A04C-429D-4D14-A1BA-47F92E68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7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9A1515-92EB-475C-8736-F6D8E91C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C0810-FB74-48B9-AEBE-19D65B006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AE9B7-E96E-4F70-8E74-890109D34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F8677-D576-4371-8B3A-9A329F0567E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ABC9B-2757-43E0-BA8F-29FA8283B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90A04-EE93-4478-B27A-D5EEBA4D1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22EA-6F42-42A9-9A53-E8B3160DE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2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3" Type="http://schemas.openxmlformats.org/officeDocument/2006/relationships/image" Target="../media/image78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2.bin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77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9563100" cy="2387600"/>
          </a:xfrm>
        </p:spPr>
        <p:txBody>
          <a:bodyPr/>
          <a:lstStyle/>
          <a:p>
            <a:r>
              <a:rPr lang="en-US" b="1" dirty="0"/>
              <a:t>Some Exercises from the book</a:t>
            </a:r>
            <a:r>
              <a:rPr lang="en-US" b="1" baseline="30000" dirty="0"/>
              <a:t>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86200"/>
            <a:ext cx="6858000" cy="1752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Chapter 7: Estimating Population Mean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5791201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Statistics, Michael Sullivan III, 4th edition,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ISBN-10: 032183870X, ISBN-13: 978-0321838704. </a:t>
            </a:r>
          </a:p>
        </p:txBody>
      </p:sp>
      <p:sp>
        <p:nvSpPr>
          <p:cNvPr id="5" name="Text Box 1"/>
          <p:cNvSpPr txBox="1"/>
          <p:nvPr/>
        </p:nvSpPr>
        <p:spPr>
          <a:xfrm>
            <a:off x="3238500" y="1066800"/>
            <a:ext cx="5715000" cy="4572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defRPr/>
            </a:pPr>
            <a:r>
              <a:rPr lang="en-US" sz="2000" b="1" kern="0">
                <a:solidFill>
                  <a:sysClr val="windowText" lastClr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responsibility rests on you</a:t>
            </a:r>
            <a:endParaRPr lang="en-US" sz="1000" kern="0">
              <a:solidFill>
                <a:sysClr val="windowText" lastClr="000000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3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100" y="1116832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simple random sample of size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drawn from a population that is normally distributed. The sample mean is found to be 108 and the sample standard deviation is found to be 10.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0049" y="617103"/>
            <a:ext cx="154384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944188" y="2450014"/>
            <a:ext cx="7924800" cy="830997"/>
            <a:chOff x="304800" y="1600200"/>
            <a:chExt cx="7924800" cy="830997"/>
          </a:xfrm>
        </p:grpSpPr>
        <p:sp>
          <p:nvSpPr>
            <p:cNvPr id="13" name="TextBox 12"/>
            <p:cNvSpPr txBox="1"/>
            <p:nvPr/>
          </p:nvSpPr>
          <p:spPr>
            <a:xfrm>
              <a:off x="304800" y="1600200"/>
              <a:ext cx="7924800" cy="83099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(a) Construct a 96% confidence interval for      if the sample size </a:t>
              </a:r>
              <a:r>
                <a:rPr lang="en-US" sz="2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is 25.</a:t>
              </a:r>
            </a:p>
          </p:txBody>
        </p:sp>
        <p:graphicFrame>
          <p:nvGraphicFramePr>
            <p:cNvPr id="161798" name="Object 2"/>
            <p:cNvGraphicFramePr>
              <a:graphicFrameLocks noChangeAspect="1"/>
            </p:cNvGraphicFramePr>
            <p:nvPr/>
          </p:nvGraphicFramePr>
          <p:xfrm>
            <a:off x="6225860" y="1664400"/>
            <a:ext cx="438189" cy="3857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52280" imgH="164880" progId="Equation.3">
                    <p:embed/>
                  </p:oleObj>
                </mc:Choice>
                <mc:Fallback>
                  <p:oleObj name="Equation" r:id="rId2" imgW="152280" imgH="164880" progId="Equation.3">
                    <p:embed/>
                    <p:pic>
                      <p:nvPicPr>
                        <p:cNvPr id="16179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5860" y="1664400"/>
                          <a:ext cx="438189" cy="38579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1799" name="Object 7"/>
          <p:cNvGraphicFramePr>
            <a:graphicFrameLocks noChangeAspect="1"/>
          </p:cNvGraphicFramePr>
          <p:nvPr/>
        </p:nvGraphicFramePr>
        <p:xfrm>
          <a:off x="4295368" y="3413864"/>
          <a:ext cx="3788974" cy="45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228600" progId="Equation.3">
                  <p:embed/>
                </p:oleObj>
              </mc:Choice>
              <mc:Fallback>
                <p:oleObj name="Equation" r:id="rId4" imgW="1358640" imgH="228600" progId="Equation.3">
                  <p:embed/>
                  <p:pic>
                    <p:nvPicPr>
                      <p:cNvPr id="1617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368" y="3413864"/>
                        <a:ext cx="3788974" cy="455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0" name="Object 8"/>
          <p:cNvGraphicFramePr>
            <a:graphicFrameLocks noChangeAspect="1"/>
          </p:cNvGraphicFramePr>
          <p:nvPr/>
        </p:nvGraphicFramePr>
        <p:xfrm>
          <a:off x="3213893" y="3979481"/>
          <a:ext cx="22812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419040" progId="Equation.3">
                  <p:embed/>
                </p:oleObj>
              </mc:Choice>
              <mc:Fallback>
                <p:oleObj name="Equation" r:id="rId6" imgW="711000" imgH="419040" progId="Equation.3">
                  <p:embed/>
                  <p:pic>
                    <p:nvPicPr>
                      <p:cNvPr id="1618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893" y="3979481"/>
                        <a:ext cx="2281237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3304381" y="4790723"/>
          <a:ext cx="21002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393480" progId="Equation.3">
                  <p:embed/>
                </p:oleObj>
              </mc:Choice>
              <mc:Fallback>
                <p:oleObj name="Equation" r:id="rId8" imgW="787320" imgH="393480" progId="Equation.3">
                  <p:embed/>
                  <p:pic>
                    <p:nvPicPr>
                      <p:cNvPr id="1618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381" y="4790723"/>
                        <a:ext cx="21002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2" name="Object 10"/>
          <p:cNvGraphicFramePr>
            <a:graphicFrameLocks noChangeAspect="1"/>
          </p:cNvGraphicFramePr>
          <p:nvPr/>
        </p:nvGraphicFramePr>
        <p:xfrm>
          <a:off x="3304381" y="5643432"/>
          <a:ext cx="2020797" cy="417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38080" imgH="203040" progId="Equation.3">
                  <p:embed/>
                </p:oleObj>
              </mc:Choice>
              <mc:Fallback>
                <p:oleObj name="Equation" r:id="rId10" imgW="838080" imgH="203040" progId="Equation.3">
                  <p:embed/>
                  <p:pic>
                    <p:nvPicPr>
                      <p:cNvPr id="1618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381" y="5643432"/>
                        <a:ext cx="2020797" cy="4177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39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24001" y="538823"/>
                <a:ext cx="7924800" cy="1200329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(b) Construct a 96% confidence interval for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if the sample size </a:t>
                </a:r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10. How does decreasing the sample size affect the margin of error </a:t>
                </a:r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1" y="538823"/>
                <a:ext cx="7924800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075" t="-3015" b="-10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41140" y="3480634"/>
                <a:ext cx="7924800" cy="150810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3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(c) Construct a 90% confidence interval for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if the sample size </a:t>
                </a:r>
                <a:r>
                  <a:rPr lang="en-US" sz="23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3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25. compare the results to those obtained in part (a). How does decreasing the level of confidence affect the size of the margin of error, </a:t>
                </a:r>
                <a:r>
                  <a:rPr lang="en-US" sz="23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23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140" y="3480634"/>
                <a:ext cx="7924800" cy="1508105"/>
              </a:xfrm>
              <a:prstGeom prst="rect">
                <a:avLst/>
              </a:prstGeom>
              <a:blipFill rotWithShape="0">
                <a:blip r:embed="rId4"/>
                <a:stretch>
                  <a:fillRect l="-998" t="-2811" b="-7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2827" name="Object 11"/>
          <p:cNvGraphicFramePr>
            <a:graphicFrameLocks noChangeAspect="1"/>
          </p:cNvGraphicFramePr>
          <p:nvPr/>
        </p:nvGraphicFramePr>
        <p:xfrm>
          <a:off x="1116290" y="1890322"/>
          <a:ext cx="3608904" cy="437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46040" imgH="228600" progId="Equation.3">
                  <p:embed/>
                </p:oleObj>
              </mc:Choice>
              <mc:Fallback>
                <p:oleObj name="Equation" r:id="rId5" imgW="1346040" imgH="228600" progId="Equation.3">
                  <p:embed/>
                  <p:pic>
                    <p:nvPicPr>
                      <p:cNvPr id="1628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290" y="1890322"/>
                        <a:ext cx="3608904" cy="437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8" name="Object 12"/>
          <p:cNvGraphicFramePr>
            <a:graphicFrameLocks noChangeAspect="1"/>
          </p:cNvGraphicFramePr>
          <p:nvPr/>
        </p:nvGraphicFramePr>
        <p:xfrm>
          <a:off x="5486401" y="1660028"/>
          <a:ext cx="2405062" cy="816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11000" imgH="419040" progId="Equation.3">
                  <p:embed/>
                </p:oleObj>
              </mc:Choice>
              <mc:Fallback>
                <p:oleObj name="Equation" r:id="rId7" imgW="711000" imgH="419040" progId="Equation.3">
                  <p:embed/>
                  <p:pic>
                    <p:nvPicPr>
                      <p:cNvPr id="1628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1660028"/>
                        <a:ext cx="2405062" cy="816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9" name="Object 13"/>
          <p:cNvGraphicFramePr>
            <a:graphicFrameLocks noChangeAspect="1"/>
          </p:cNvGraphicFramePr>
          <p:nvPr/>
        </p:nvGraphicFramePr>
        <p:xfrm>
          <a:off x="5486400" y="2364941"/>
          <a:ext cx="2595971" cy="69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01440" imgH="419040" progId="Equation.3">
                  <p:embed/>
                </p:oleObj>
              </mc:Choice>
              <mc:Fallback>
                <p:oleObj name="Equation" r:id="rId9" imgW="901440" imgH="419040" progId="Equation.3">
                  <p:embed/>
                  <p:pic>
                    <p:nvPicPr>
                      <p:cNvPr id="1628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64941"/>
                        <a:ext cx="2595971" cy="699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0" name="Object 14"/>
          <p:cNvGraphicFramePr>
            <a:graphicFrameLocks noChangeAspect="1"/>
          </p:cNvGraphicFramePr>
          <p:nvPr/>
        </p:nvGraphicFramePr>
        <p:xfrm>
          <a:off x="5403540" y="3030925"/>
          <a:ext cx="2042178" cy="45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38080" imgH="203040" progId="Equation.3">
                  <p:embed/>
                </p:oleObj>
              </mc:Choice>
              <mc:Fallback>
                <p:oleObj name="Equation" r:id="rId11" imgW="838080" imgH="203040" progId="Equation.3">
                  <p:embed/>
                  <p:pic>
                    <p:nvPicPr>
                      <p:cNvPr id="1628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540" y="3030925"/>
                        <a:ext cx="2042178" cy="459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287642" y="3030925"/>
            <a:ext cx="3058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margin of error increases</a:t>
            </a:r>
          </a:p>
        </p:txBody>
      </p:sp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1291467" y="5075951"/>
          <a:ext cx="3402772" cy="408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58640" imgH="228600" progId="Equation.3">
                  <p:embed/>
                </p:oleObj>
              </mc:Choice>
              <mc:Fallback>
                <p:oleObj name="Equation" r:id="rId13" imgW="1358640" imgH="228600" progId="Equation.3">
                  <p:embed/>
                  <p:pic>
                    <p:nvPicPr>
                      <p:cNvPr id="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1467" y="5075951"/>
                        <a:ext cx="3402772" cy="4089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5889434" y="4898097"/>
          <a:ext cx="2410935" cy="819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11000" imgH="419040" progId="Equation.3">
                  <p:embed/>
                </p:oleObj>
              </mc:Choice>
              <mc:Fallback>
                <p:oleObj name="Equation" r:id="rId15" imgW="711000" imgH="419040" progId="Equation.3">
                  <p:embed/>
                  <p:pic>
                    <p:nvPicPr>
                      <p:cNvPr id="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434" y="4898097"/>
                        <a:ext cx="2410935" cy="8193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3"/>
          <p:cNvGraphicFramePr>
            <a:graphicFrameLocks noChangeAspect="1"/>
          </p:cNvGraphicFramePr>
          <p:nvPr/>
        </p:nvGraphicFramePr>
        <p:xfrm>
          <a:off x="5889434" y="5642364"/>
          <a:ext cx="2398208" cy="696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87320" imgH="393480" progId="Equation.3">
                  <p:embed/>
                </p:oleObj>
              </mc:Choice>
              <mc:Fallback>
                <p:oleObj name="Equation" r:id="rId17" imgW="787320" imgH="393480" progId="Equation.3">
                  <p:embed/>
                  <p:pic>
                    <p:nvPicPr>
                      <p:cNvPr id="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434" y="5642364"/>
                        <a:ext cx="2398208" cy="6966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4"/>
          <p:cNvGraphicFramePr>
            <a:graphicFrameLocks noChangeAspect="1"/>
          </p:cNvGraphicFramePr>
          <p:nvPr/>
        </p:nvGraphicFramePr>
        <p:xfrm>
          <a:off x="5876707" y="6305959"/>
          <a:ext cx="2128542" cy="478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38080" imgH="203040" progId="Equation.3">
                  <p:embed/>
                </p:oleObj>
              </mc:Choice>
              <mc:Fallback>
                <p:oleObj name="Equation" r:id="rId19" imgW="838080" imgH="203040" progId="Equation.3">
                  <p:embed/>
                  <p:pic>
                    <p:nvPicPr>
                      <p:cNvPr id="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707" y="6305959"/>
                        <a:ext cx="2128542" cy="4786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8382000" y="6338969"/>
            <a:ext cx="3382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margin of error decreases</a:t>
            </a:r>
          </a:p>
        </p:txBody>
      </p:sp>
    </p:spTree>
    <p:extLst>
      <p:ext uri="{BB962C8B-B14F-4D97-AF65-F5344CB8AC3E}">
        <p14:creationId xmlns:p14="http://schemas.microsoft.com/office/powerpoint/2010/main" val="108489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47591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researcher wanted to determine the mean number of hours per week (Sunday through Saturday) the typical person watches television. Results from the Sullivan Statistics Survey indicate that s = 7.5 hours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243980"/>
            <a:ext cx="150790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0199" y="2179584"/>
            <a:ext cx="8831687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people are needed to estimate the number of hours people watch television per week within 2 hours with 95% confidence?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1799" name="Object 7"/>
          <p:cNvGraphicFramePr>
            <a:graphicFrameLocks noChangeAspect="1"/>
          </p:cNvGraphicFramePr>
          <p:nvPr/>
        </p:nvGraphicFramePr>
        <p:xfrm>
          <a:off x="758669" y="3764317"/>
          <a:ext cx="4474181" cy="4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203040" progId="Equation.3">
                  <p:embed/>
                </p:oleObj>
              </mc:Choice>
              <mc:Fallback>
                <p:oleObj name="Equation" r:id="rId2" imgW="1447560" imgH="203040" progId="Equation.3">
                  <p:embed/>
                  <p:pic>
                    <p:nvPicPr>
                      <p:cNvPr id="1617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669" y="3764317"/>
                        <a:ext cx="4474181" cy="44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5" name="Object 7"/>
          <p:cNvGraphicFramePr>
            <a:graphicFrameLocks noChangeAspect="1"/>
          </p:cNvGraphicFramePr>
          <p:nvPr/>
        </p:nvGraphicFramePr>
        <p:xfrm>
          <a:off x="5957621" y="3364504"/>
          <a:ext cx="5750334" cy="1126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92080" imgH="634680" progId="Equation.3">
                  <p:embed/>
                </p:oleObj>
              </mc:Choice>
              <mc:Fallback>
                <p:oleObj name="Equation" r:id="rId4" imgW="2692080" imgH="634680" progId="Equation.3">
                  <p:embed/>
                  <p:pic>
                    <p:nvPicPr>
                      <p:cNvPr id="1658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621" y="3364504"/>
                        <a:ext cx="5750334" cy="11265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198" y="4527166"/>
            <a:ext cx="8831687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people are needed to estimate the number of hours people watch television per week within 1 hour with 95% confidence?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5896" name="Object 8"/>
          <p:cNvGraphicFramePr>
            <a:graphicFrameLocks noChangeAspect="1"/>
          </p:cNvGraphicFramePr>
          <p:nvPr/>
        </p:nvGraphicFramePr>
        <p:xfrm>
          <a:off x="853894" y="6042506"/>
          <a:ext cx="4378956" cy="450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09400" imgH="203040" progId="Equation.3">
                  <p:embed/>
                </p:oleObj>
              </mc:Choice>
              <mc:Fallback>
                <p:oleObj name="Equation" r:id="rId6" imgW="1409400" imgH="203040" progId="Equation.3">
                  <p:embed/>
                  <p:pic>
                    <p:nvPicPr>
                      <p:cNvPr id="1658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894" y="6042506"/>
                        <a:ext cx="4378956" cy="450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5957621" y="5727495"/>
          <a:ext cx="5383569" cy="1080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28720" imgH="634680" progId="Equation.3">
                  <p:embed/>
                </p:oleObj>
              </mc:Choice>
              <mc:Fallback>
                <p:oleObj name="Equation" r:id="rId8" imgW="2628720" imgH="634680" progId="Equation.3">
                  <p:embed/>
                  <p:pic>
                    <p:nvPicPr>
                      <p:cNvPr id="1658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621" y="5727495"/>
                        <a:ext cx="5383569" cy="1080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79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85900" y="1010676"/>
            <a:ext cx="83058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effect does doubling the required accuracy have on the sample size?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1373" y="2070753"/>
            <a:ext cx="6156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217/55= 3.94545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Quadruple the sample size.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85899" y="3130830"/>
            <a:ext cx="8830077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people are needed to estimate the number of hours people watch television per week within 2 hours with 90% confidence?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7943" name="Object 7"/>
          <p:cNvGraphicFramePr>
            <a:graphicFrameLocks noChangeAspect="1"/>
          </p:cNvGraphicFramePr>
          <p:nvPr/>
        </p:nvGraphicFramePr>
        <p:xfrm>
          <a:off x="1909763" y="4448175"/>
          <a:ext cx="467042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640" imgH="203040" progId="Equation.3">
                  <p:embed/>
                </p:oleObj>
              </mc:Choice>
              <mc:Fallback>
                <p:oleObj name="Equation" r:id="rId2" imgW="1358640" imgH="203040" progId="Equation.3">
                  <p:embed/>
                  <p:pic>
                    <p:nvPicPr>
                      <p:cNvPr id="1679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4448175"/>
                        <a:ext cx="4670425" cy="496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4" name="Object 8"/>
          <p:cNvGraphicFramePr>
            <a:graphicFrameLocks noChangeAspect="1"/>
          </p:cNvGraphicFramePr>
          <p:nvPr/>
        </p:nvGraphicFramePr>
        <p:xfrm>
          <a:off x="1778885" y="5212724"/>
          <a:ext cx="5910965" cy="1126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634680" progId="Equation.3">
                  <p:embed/>
                </p:oleObj>
              </mc:Choice>
              <mc:Fallback>
                <p:oleObj name="Equation" r:id="rId4" imgW="2768400" imgH="634680" progId="Equation.3">
                  <p:embed/>
                  <p:pic>
                    <p:nvPicPr>
                      <p:cNvPr id="1679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885" y="5212724"/>
                        <a:ext cx="5910965" cy="1126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304726" y="5545012"/>
            <a:ext cx="172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</a:p>
        </p:txBody>
      </p:sp>
    </p:spTree>
    <p:extLst>
      <p:ext uri="{BB962C8B-B14F-4D97-AF65-F5344CB8AC3E}">
        <p14:creationId xmlns:p14="http://schemas.microsoft.com/office/powerpoint/2010/main" val="112331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57068-9EDE-436F-8FC9-E4437C879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6313" y="1676401"/>
            <a:ext cx="7772400" cy="150018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End of examples for </a:t>
            </a:r>
            <a:r>
              <a:rPr lang="en-US" sz="4800">
                <a:solidFill>
                  <a:srgbClr val="FF0000"/>
                </a:solidFill>
              </a:rPr>
              <a:t>chapter 7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9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Verdana</vt:lpstr>
      <vt:lpstr>Office Theme</vt:lpstr>
      <vt:lpstr>Equation</vt:lpstr>
      <vt:lpstr>Some Exercises from the book1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Exercises from the book1</dc:title>
  <dc:creator>Tamer Oraby</dc:creator>
  <cp:lastModifiedBy>Tamer Oraby</cp:lastModifiedBy>
  <cp:revision>2</cp:revision>
  <dcterms:created xsi:type="dcterms:W3CDTF">2021-07-26T12:25:21Z</dcterms:created>
  <dcterms:modified xsi:type="dcterms:W3CDTF">2021-07-26T12:28:55Z</dcterms:modified>
</cp:coreProperties>
</file>